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76" r:id="rId4"/>
    <p:sldId id="273" r:id="rId5"/>
    <p:sldId id="269" r:id="rId6"/>
    <p:sldId id="264" r:id="rId7"/>
    <p:sldId id="275" r:id="rId8"/>
    <p:sldId id="278" r:id="rId9"/>
    <p:sldId id="272" r:id="rId10"/>
  </p:sldIdLst>
  <p:sldSz cx="12192000" cy="6858000"/>
  <p:notesSz cx="6858000" cy="994568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tina" initials="K" lastIdx="1" clrIdx="0">
    <p:extLst>
      <p:ext uri="{19B8F6BF-5375-455C-9EA6-DF929625EA0E}">
        <p15:presenceInfo xmlns:p15="http://schemas.microsoft.com/office/powerpoint/2012/main" userId="333b921e0c25ee4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D36447-AB3A-4671-8BE9-183100014477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F0B42-1EDE-4778-9DCE-06F1A22C3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5599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0F0B42-1EDE-4778-9DCE-06F1A22C33B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6511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0F0B42-1EDE-4778-9DCE-06F1A22C33B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2014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0F0B42-1EDE-4778-9DCE-06F1A22C33B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9353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B82C1-9E14-8310-41D9-1E55893A7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E448CEC-C80A-B9CE-17B3-DA43B9D9C2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66F0FAE-A79E-E284-ED9A-FA43A4337D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81BFDF4-B91E-A980-65FD-3877478F7F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0F0B42-1EDE-4778-9DCE-06F1A22C33B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8728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98162-6EA4-4D3E-56FA-F5847EE86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5BD689CE-F228-C520-CC09-F25FDD8B60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2691E0E-07C7-BFF3-4C5F-B214BEC59F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816FBED-D4A6-03CA-2634-0A6B905122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0F0B42-1EDE-4778-9DCE-06F1A22C33B1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8530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0F0B42-1EDE-4778-9DCE-06F1A22C33B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6307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8826AE-80B7-0895-942E-FDCF94095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21D6F3B-838B-EA37-63E9-24B4BA6DE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C5E62A4-BC07-8738-CBEB-62F7C8159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414DEB-31B4-A5C9-64F2-457598638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76A141-3A51-919E-3923-E6A8C25B9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2970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E2639A-5114-76F5-1261-123E39CC2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837793A-020C-9363-71BA-351FFB902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483719-ACBD-8150-F55B-ABBD7E6B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700962-DBA8-637E-7AD3-C22F3575D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251DC0-26EA-74DD-6397-4F1D74E9F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647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7E4CFF2-380F-4613-C438-D95F64ABC4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2D5E07E-A129-593A-BB64-65256D3C04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541DE2-59A5-9584-D4E1-5463AE3AE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1DD59F-CF04-24D7-988A-DF376781D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A30D40-9529-3320-AB3C-BAE30AE9E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608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1E1AC3-24A6-7D78-D56C-7056479D0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308B2E1-B32B-33FD-2F65-35348F99C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917DA3-EEA8-F2C0-954D-CECBFBBB7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606535-4314-51E8-50DA-9F3F2880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14309D6-CF81-0FF4-8EBA-5D0A866EF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4390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6F4437-EEF7-A577-37CE-6FA44C097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2A27654-AB4D-1CF1-2861-08FB9E4CC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44E9336-AE09-61D5-42AD-6A487EE16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0E1428-D1A0-7E11-AA43-B55F2A0EA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8CB2BA5-7F2C-6DEC-D152-31D7895E8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663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9992BA-1FA1-079F-5536-7179993AC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3FC07E-8B39-0C02-030A-DB433AF589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B539612-2EF2-DBA7-A2E4-4D44287383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9495CC9-7433-3DD3-70C4-AB29C845B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A1BA271-076F-56EF-34E1-9A591F0A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9129235-A774-158B-0E23-BDEFBB36F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754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1AB3C9-5A7A-2FD8-B99C-F28881C00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5ECCA1A-3350-9638-6BB7-1050C145F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CFFBC40-3FF0-C059-50F0-DC6FF4F91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8CC536-4445-CF50-C1A2-CFF58D96B5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6EFB1BD-F530-8156-D3A4-28271AD5B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E5B4601-B0D0-7714-7062-68B91129F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CAEC37F-DBFA-DFFB-987C-AF1829E6C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C45A547-8C9B-38B7-822A-3FA0DD787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481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EA1AC7-A390-464C-B124-59ECC3FD9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944F469-EC86-6F65-058E-CE4B64C6B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693E6C6-DA51-E1D1-E234-82B1D219F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9112BFE-4973-0830-49CC-C7090BEA1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4656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6B7C6C-C02D-97B4-0B4F-7C4FE57E0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C684E3-6FE5-B5A2-7677-52E6ED022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5D0B5C8-70B1-8E89-FB1E-F6BC5CD0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119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C3FFF9-427C-46DE-DC5F-5376977DF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FEA955D-F7BF-1DBF-97BD-9EFB07DE2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F763F9-B456-B95D-5EA9-F8136F3D5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EACCE1-2516-DF65-A193-B85025BCC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3AAC9A-A267-6403-A7E2-41AB547B2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4A5634B-F8C6-2BB0-5B3F-7073036A0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6315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0737EF-5D9A-5BB9-2B58-E98DB67C7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601DBAB-3559-5582-B9DA-4A00576960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4578F0E-8223-5FE4-5740-C9050871A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41A67F1-4E98-FD90-327F-4AD68040A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ED98EA7-E4E7-6128-D3FB-F1DDE36D2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1E6A2F9-F3AF-317C-1AC3-EA264E7E7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945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6DC6B87-2DC2-8955-4285-A2CFB5C3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5C2E9F3-472D-9D21-71E7-41087D37A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00DF0B-FD5D-E13B-CDEC-2768C98E0E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A0545-11BB-46F8-BA66-1A9926C69706}" type="datetimeFigureOut">
              <a:rPr lang="sv-SE" smtClean="0"/>
              <a:t>2026-05-26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F96113E-854F-2F56-00DA-F50ADBC5CC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A3BB43-372F-C2F4-6A69-E34B1B104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587C1-ED22-4590-A14E-F5DFFFCD7E7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116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AFB04D-6202-0CE4-D17C-48B1CBA620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Brf Åbrinken 1 Årsmöte 2025</a:t>
            </a:r>
            <a:br>
              <a:rPr lang="sv-SE" dirty="0"/>
            </a:br>
            <a:r>
              <a:rPr lang="sv-SE" dirty="0"/>
              <a:t>2026-05-20</a:t>
            </a:r>
          </a:p>
        </p:txBody>
      </p:sp>
    </p:spTree>
    <p:extLst>
      <p:ext uri="{BB962C8B-B14F-4D97-AF65-F5344CB8AC3E}">
        <p14:creationId xmlns:p14="http://schemas.microsoft.com/office/powerpoint/2010/main" val="549341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C8FC1-A9B4-1148-DB87-847BB2973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4067E6-F88D-DC03-3D03-E16FF4450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Ekonomin 2025 och Budget 2026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4EDFEBD3-FA16-DBAC-2CEB-DD2444A0D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283684"/>
              </p:ext>
            </p:extLst>
          </p:nvPr>
        </p:nvGraphicFramePr>
        <p:xfrm>
          <a:off x="838200" y="1690688"/>
          <a:ext cx="10331244" cy="4521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939">
                  <a:extLst>
                    <a:ext uri="{9D8B030D-6E8A-4147-A177-3AD203B41FA5}">
                      <a16:colId xmlns:a16="http://schemas.microsoft.com/office/drawing/2014/main" val="320551263"/>
                    </a:ext>
                  </a:extLst>
                </a:gridCol>
                <a:gridCol w="1977086">
                  <a:extLst>
                    <a:ext uri="{9D8B030D-6E8A-4147-A177-3AD203B41FA5}">
                      <a16:colId xmlns:a16="http://schemas.microsoft.com/office/drawing/2014/main" val="3638903714"/>
                    </a:ext>
                  </a:extLst>
                </a:gridCol>
                <a:gridCol w="1977086">
                  <a:extLst>
                    <a:ext uri="{9D8B030D-6E8A-4147-A177-3AD203B41FA5}">
                      <a16:colId xmlns:a16="http://schemas.microsoft.com/office/drawing/2014/main" val="2755613856"/>
                    </a:ext>
                  </a:extLst>
                </a:gridCol>
                <a:gridCol w="2384133">
                  <a:extLst>
                    <a:ext uri="{9D8B030D-6E8A-4147-A177-3AD203B41FA5}">
                      <a16:colId xmlns:a16="http://schemas.microsoft.com/office/drawing/2014/main" val="4236639095"/>
                    </a:ext>
                  </a:extLst>
                </a:gridCol>
              </a:tblGrid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BRf Åbrinken 1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Resultat År 2024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Resultat År 2025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sng" strike="noStrike">
                          <a:effectLst/>
                        </a:rPr>
                        <a:t>Budget år 2026</a:t>
                      </a: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6912040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07175817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Brf Intäkter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1 879 572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1 968 634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1 933 092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03556894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39300808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Brf Kostnader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06723311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Underhållskostnader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43 126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122 531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    200 000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31458508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Driftskostnader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465 938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479 837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    550 000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15365245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Övriga kostnader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108 951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115 947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    120 000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4384579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Personalkostnader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24 058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24 058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      24 000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58423913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Räntor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778 802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751 131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    650 000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47154608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88780076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Brf Kostnader före avskrivning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1 420 875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1 493 504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1 544 000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72145789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41807615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Resultat före avskrivninar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458 697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b="1" u="none" strike="noStrike" dirty="0">
                          <a:effectLst/>
                        </a:rPr>
                        <a:t>                475 130 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    389 092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04899261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34065774"/>
                  </a:ext>
                </a:extLst>
              </a:tr>
              <a:tr h="2770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Avskrivningar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-           1 063 315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-           1 063 602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-                  1 063 315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2193242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44536216"/>
                  </a:ext>
                </a:extLst>
              </a:tr>
              <a:tr h="2496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Resultat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 dirty="0">
                          <a:effectLst/>
                        </a:rPr>
                        <a:t>-              604 618 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-              588 472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 dirty="0">
                          <a:effectLst/>
                        </a:rPr>
                        <a:t>-                     674 223 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79137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56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38A006-ECF3-F8FF-F372-69A565C6C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Nyckeltal för bostadsrättsföreningar</a:t>
            </a:r>
          </a:p>
        </p:txBody>
      </p:sp>
      <p:graphicFrame>
        <p:nvGraphicFramePr>
          <p:cNvPr id="10" name="Platshållare för innehåll 9">
            <a:extLst>
              <a:ext uri="{FF2B5EF4-FFF2-40B4-BE49-F238E27FC236}">
                <a16:creationId xmlns:a16="http://schemas.microsoft.com/office/drawing/2014/main" id="{BBFDA4A0-C87F-7491-1126-5D38CDFE08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03527"/>
              </p:ext>
            </p:extLst>
          </p:nvPr>
        </p:nvGraphicFramePr>
        <p:xfrm>
          <a:off x="737419" y="1543665"/>
          <a:ext cx="10382865" cy="47588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5630">
                  <a:extLst>
                    <a:ext uri="{9D8B030D-6E8A-4147-A177-3AD203B41FA5}">
                      <a16:colId xmlns:a16="http://schemas.microsoft.com/office/drawing/2014/main" val="846365012"/>
                    </a:ext>
                  </a:extLst>
                </a:gridCol>
                <a:gridCol w="1516228">
                  <a:extLst>
                    <a:ext uri="{9D8B030D-6E8A-4147-A177-3AD203B41FA5}">
                      <a16:colId xmlns:a16="http://schemas.microsoft.com/office/drawing/2014/main" val="1836359087"/>
                    </a:ext>
                  </a:extLst>
                </a:gridCol>
                <a:gridCol w="6411007">
                  <a:extLst>
                    <a:ext uri="{9D8B030D-6E8A-4147-A177-3AD203B41FA5}">
                      <a16:colId xmlns:a16="http://schemas.microsoft.com/office/drawing/2014/main" val="3237262744"/>
                    </a:ext>
                  </a:extLst>
                </a:gridCol>
              </a:tblGrid>
              <a:tr h="711788"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sng" strike="noStrike">
                          <a:effectLst/>
                        </a:rPr>
                        <a:t>Brf Åbrinken</a:t>
                      </a:r>
                      <a:endParaRPr lang="sv-SE" sz="1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sng" strike="noStrike">
                          <a:effectLst/>
                        </a:rPr>
                        <a:t>Så ska de tolkas</a:t>
                      </a:r>
                      <a:endParaRPr lang="sv-SE" sz="1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65781665"/>
                  </a:ext>
                </a:extLst>
              </a:tr>
              <a:tr h="711788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Skuldsättning per kvm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dirty="0">
                          <a:effectLst/>
                        </a:rPr>
                        <a:t>11 511 kr</a:t>
                      </a:r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 &gt; 10 000 kr godtagbart om Brf fastigheter är i bra skick 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23018346"/>
                  </a:ext>
                </a:extLst>
              </a:tr>
              <a:tr h="711788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Sparande per kvm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dirty="0">
                          <a:effectLst/>
                        </a:rPr>
                        <a:t>272 kr</a:t>
                      </a:r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 Över 250kr/kvm är ett godtagbart värde 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15039578"/>
                  </a:ext>
                </a:extLst>
              </a:tr>
              <a:tr h="711788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Räntekänslighet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dirty="0">
                          <a:effectLst/>
                        </a:rPr>
                        <a:t>10%</a:t>
                      </a:r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 Mer än 10 % varning för en större avgiftshöjning 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34079551"/>
                  </a:ext>
                </a:extLst>
              </a:tr>
              <a:tr h="711788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Energikostnad per kvm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dirty="0">
                          <a:effectLst/>
                        </a:rPr>
                        <a:t>203 kr</a:t>
                      </a:r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 &lt; 200 kr /kvm är ett bra värde 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36130944"/>
                  </a:ext>
                </a:extLst>
              </a:tr>
              <a:tr h="711788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Årsavgift  per kvm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dirty="0">
                          <a:effectLst/>
                        </a:rPr>
                        <a:t>1 103 kr</a:t>
                      </a:r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>
                          <a:effectLst/>
                        </a:rPr>
                        <a:t> &gt; 1 000 kr är ett värde som behöver tittas närmre på  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32969907"/>
                  </a:ext>
                </a:extLst>
              </a:tr>
              <a:tr h="488083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98043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024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34902F-83A1-B884-FADF-C09DE1F35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          Föreningens största kostnadsposter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4D6239F8-2162-684B-0E7E-8BCBEBC5AD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541708"/>
              </p:ext>
            </p:extLst>
          </p:nvPr>
        </p:nvGraphicFramePr>
        <p:xfrm>
          <a:off x="1288027" y="1825623"/>
          <a:ext cx="9527459" cy="43513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07861">
                  <a:extLst>
                    <a:ext uri="{9D8B030D-6E8A-4147-A177-3AD203B41FA5}">
                      <a16:colId xmlns:a16="http://schemas.microsoft.com/office/drawing/2014/main" val="654979376"/>
                    </a:ext>
                  </a:extLst>
                </a:gridCol>
                <a:gridCol w="1775412">
                  <a:extLst>
                    <a:ext uri="{9D8B030D-6E8A-4147-A177-3AD203B41FA5}">
                      <a16:colId xmlns:a16="http://schemas.microsoft.com/office/drawing/2014/main" val="143253259"/>
                    </a:ext>
                  </a:extLst>
                </a:gridCol>
                <a:gridCol w="1775412">
                  <a:extLst>
                    <a:ext uri="{9D8B030D-6E8A-4147-A177-3AD203B41FA5}">
                      <a16:colId xmlns:a16="http://schemas.microsoft.com/office/drawing/2014/main" val="1266991102"/>
                    </a:ext>
                  </a:extLst>
                </a:gridCol>
                <a:gridCol w="1968774">
                  <a:extLst>
                    <a:ext uri="{9D8B030D-6E8A-4147-A177-3AD203B41FA5}">
                      <a16:colId xmlns:a16="http://schemas.microsoft.com/office/drawing/2014/main" val="2456182516"/>
                    </a:ext>
                  </a:extLst>
                </a:gridCol>
              </a:tblGrid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sng" strike="noStrike">
                          <a:effectLst/>
                        </a:rPr>
                        <a:t>Största kostnaderna</a:t>
                      </a: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sng" strike="noStrike">
                          <a:effectLst/>
                        </a:rPr>
                        <a:t>2023</a:t>
                      </a: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sng" strike="noStrike">
                          <a:effectLst/>
                        </a:rPr>
                        <a:t>2024</a:t>
                      </a: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sng" strike="noStrike">
                          <a:effectLst/>
                        </a:rPr>
                        <a:t>2025</a:t>
                      </a: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784229166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560197450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Räntor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699 080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778 802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751 131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6317902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Fjärrvärme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195 338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204 492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210 193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135053005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Rep och Underhåll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99 736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43 126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122 531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970228302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Vatten  och avlopp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85 479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107 541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116 127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278287693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Förvaltning och revision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74 007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80 670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87 408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372046909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Försäkringspremie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54 671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58 437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60 179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719916859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Renhållning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55 225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31 383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30 587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428654998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EL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29 189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27 121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28 724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55243122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Snöröjning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55 285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32 276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22 750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905304539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1 292 725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1 331 572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1 429 630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78128515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143974365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92%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94%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96%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372269275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Kostnaderna tot före avskr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1 402 855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1 420 875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1 493 503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85643273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50253616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Amortering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316 492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438 188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425 764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605274068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69782177"/>
                  </a:ext>
                </a:extLst>
              </a:tr>
              <a:tr h="229018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 dirty="0">
                          <a:effectLst/>
                        </a:rPr>
                        <a:t>Kostnaderna ökande med 72 628 kr mellan år 2024 och 2025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6" marR="5326" marT="5326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626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2481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F2D224-4CA9-D746-DDBB-988CA7DC9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958"/>
            <a:ext cx="10515600" cy="1325563"/>
          </a:xfrm>
        </p:spPr>
        <p:txBody>
          <a:bodyPr/>
          <a:lstStyle/>
          <a:p>
            <a:pPr algn="ctr"/>
            <a:r>
              <a:rPr lang="sv-SE" dirty="0"/>
              <a:t>Brf Åbrinkens Lån</a:t>
            </a:r>
          </a:p>
        </p:txBody>
      </p:sp>
      <p:graphicFrame>
        <p:nvGraphicFramePr>
          <p:cNvPr id="12" name="Platshållare för innehåll 11">
            <a:extLst>
              <a:ext uri="{FF2B5EF4-FFF2-40B4-BE49-F238E27FC236}">
                <a16:creationId xmlns:a16="http://schemas.microsoft.com/office/drawing/2014/main" id="{A93F8D32-219C-DE11-4469-4545C4B080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436178"/>
              </p:ext>
            </p:extLst>
          </p:nvPr>
        </p:nvGraphicFramePr>
        <p:xfrm>
          <a:off x="838200" y="1700520"/>
          <a:ext cx="10596716" cy="4782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6898">
                  <a:extLst>
                    <a:ext uri="{9D8B030D-6E8A-4147-A177-3AD203B41FA5}">
                      <a16:colId xmlns:a16="http://schemas.microsoft.com/office/drawing/2014/main" val="1751889963"/>
                    </a:ext>
                  </a:extLst>
                </a:gridCol>
                <a:gridCol w="2290056">
                  <a:extLst>
                    <a:ext uri="{9D8B030D-6E8A-4147-A177-3AD203B41FA5}">
                      <a16:colId xmlns:a16="http://schemas.microsoft.com/office/drawing/2014/main" val="733813243"/>
                    </a:ext>
                  </a:extLst>
                </a:gridCol>
                <a:gridCol w="2435787">
                  <a:extLst>
                    <a:ext uri="{9D8B030D-6E8A-4147-A177-3AD203B41FA5}">
                      <a16:colId xmlns:a16="http://schemas.microsoft.com/office/drawing/2014/main" val="4038331602"/>
                    </a:ext>
                  </a:extLst>
                </a:gridCol>
                <a:gridCol w="2643975">
                  <a:extLst>
                    <a:ext uri="{9D8B030D-6E8A-4147-A177-3AD203B41FA5}">
                      <a16:colId xmlns:a16="http://schemas.microsoft.com/office/drawing/2014/main" val="2192445565"/>
                    </a:ext>
                  </a:extLst>
                </a:gridCol>
              </a:tblGrid>
              <a:tr h="4270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sng" strike="noStrike">
                          <a:effectLst/>
                        </a:rPr>
                        <a:t>Bank</a:t>
                      </a: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sng" strike="noStrike">
                          <a:effectLst/>
                        </a:rPr>
                        <a:t>Räntesats</a:t>
                      </a: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sng" strike="noStrike">
                          <a:effectLst/>
                        </a:rPr>
                        <a:t>Omsättningsdatum</a:t>
                      </a: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sng" strike="noStrike">
                          <a:effectLst/>
                        </a:rPr>
                        <a:t>Belopp</a:t>
                      </a:r>
                      <a:endParaRPr lang="sv-SE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55514229"/>
                  </a:ext>
                </a:extLst>
              </a:tr>
              <a:tr h="3416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01107894"/>
                  </a:ext>
                </a:extLst>
              </a:tr>
              <a:tr h="4270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1.Sparbanken Mälardalen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Rörligt 2,9%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2026-07-01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  3 037 464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72191875"/>
                  </a:ext>
                </a:extLst>
              </a:tr>
              <a:tr h="3416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94873251"/>
                  </a:ext>
                </a:extLst>
              </a:tr>
              <a:tr h="4270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2. SBAB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3,04%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2029-05-11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  7 353 561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16699583"/>
                  </a:ext>
                </a:extLst>
              </a:tr>
              <a:tr h="4270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9121956"/>
                  </a:ext>
                </a:extLst>
              </a:tr>
              <a:tr h="4270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3. SBAB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400" u="none" strike="noStrike" dirty="0">
                          <a:effectLst/>
                        </a:rPr>
                        <a:t>2,84%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400" u="none" strike="noStrike" dirty="0">
                          <a:effectLst/>
                        </a:rPr>
                        <a:t>2027-05-11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 dirty="0">
                          <a:effectLst/>
                        </a:rPr>
                        <a:t>                     7 353 561 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83284442"/>
                  </a:ext>
                </a:extLst>
              </a:tr>
              <a:tr h="4270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1876796"/>
                  </a:ext>
                </a:extLst>
              </a:tr>
              <a:tr h="4270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4. SBAB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2,65%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2027-08-13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>
                          <a:effectLst/>
                        </a:rPr>
                        <a:t>                     2 315 789 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24595667"/>
                  </a:ext>
                </a:extLst>
              </a:tr>
              <a:tr h="3416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23460161"/>
                  </a:ext>
                </a:extLst>
              </a:tr>
              <a:tr h="3416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37840796"/>
                  </a:ext>
                </a:extLst>
              </a:tr>
              <a:tr h="4270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400" u="none" strike="noStrike" dirty="0">
                          <a:effectLst/>
                        </a:rPr>
                        <a:t>                  20 060 375 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99878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915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DF810F-A9D4-F5C9-D5A6-2C7E7717B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Ekonomiska läget idag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79CB396-1FB9-C851-E1D4-2CAAA215F965}"/>
              </a:ext>
            </a:extLst>
          </p:cNvPr>
          <p:cNvSpPr txBox="1"/>
          <p:nvPr/>
        </p:nvSpPr>
        <p:spPr>
          <a:xfrm>
            <a:off x="838200" y="1188720"/>
            <a:ext cx="10462751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Omsättning av lån klart. Lånet kvar hos SBAB. Ränta sjönk från 4,32% till 2,84% (fast 1 år) </a:t>
            </a:r>
          </a:p>
          <a:p>
            <a:r>
              <a:rPr lang="sv-SE" sz="2800" dirty="0"/>
              <a:t>      = minskning av räntekostnad med ca 63 000 i år och 108 000 helår</a:t>
            </a:r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Kassabehållning idag ca 600 000 kr</a:t>
            </a:r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Ljusning för ekonomin…..men</a:t>
            </a:r>
          </a:p>
          <a:p>
            <a:endParaRPr lang="sv-SE" sz="2800" dirty="0"/>
          </a:p>
          <a:p>
            <a:r>
              <a:rPr lang="sv-SE" sz="2800" dirty="0"/>
              <a:t> 	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6351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66418-EE54-64BF-AB63-8F83B20E1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8183F9-5B2D-8453-1F2B-7C5FDDAE3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Läget idag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5660547-6283-7218-ED4F-D24A803A7B1C}"/>
              </a:ext>
            </a:extLst>
          </p:cNvPr>
          <p:cNvSpPr txBox="1"/>
          <p:nvPr/>
        </p:nvSpPr>
        <p:spPr>
          <a:xfrm>
            <a:off x="838200" y="1188720"/>
            <a:ext cx="10462751" cy="13665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Kvarvarande målningsarbeten efter fuktskadan i 20A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Åtgärder m a </a:t>
            </a:r>
            <a:r>
              <a:rPr lang="sv-SE" sz="2800" dirty="0" err="1"/>
              <a:t>a</a:t>
            </a:r>
            <a:r>
              <a:rPr lang="sv-SE" sz="2800" dirty="0"/>
              <a:t> OVK-besiktningen genomförs 28-29 maj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Underhållsmålning och underhållsarbeten fasad (+  för vissa av planken vid hus 2 ska kostnaden för underhåll betalas av Brf)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Inspektionsluckor ska installeras i marklägenheterna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Brandsläckare ska köpas in till Soprummet.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r>
              <a:rPr lang="sv-SE" sz="2800" dirty="0"/>
              <a:t> 	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996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008EA-FE75-34F4-E012-63C18683F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C7DF3-2BEF-7A77-C8ED-E3FD8FC33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Läget idag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C25B990-66EB-5034-79B7-D677277FFEAC}"/>
              </a:ext>
            </a:extLst>
          </p:cNvPr>
          <p:cNvSpPr txBox="1"/>
          <p:nvPr/>
        </p:nvSpPr>
        <p:spPr>
          <a:xfrm>
            <a:off x="838200" y="1188720"/>
            <a:ext cx="10462751" cy="1194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Styrelsen diskuterar ett hållbart alternativ till  befintliga ledstänger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Likaså diskuteras om att byta ut överliggarna på balkongerna </a:t>
            </a:r>
          </a:p>
          <a:p>
            <a:r>
              <a:rPr lang="sv-SE" sz="2800" dirty="0"/>
              <a:t>      till rödmålad plåt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Brf Åbrinken 1 ska ta fram en egen Hemsida.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r>
              <a:rPr lang="sv-SE" sz="2800" dirty="0"/>
              <a:t> 	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2779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DF810F-A9D4-F5C9-D5A6-2C7E7717B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Övriga frågor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79CB396-1FB9-C851-E1D4-2CAAA215F965}"/>
              </a:ext>
            </a:extLst>
          </p:cNvPr>
          <p:cNvSpPr txBox="1"/>
          <p:nvPr/>
        </p:nvSpPr>
        <p:spPr>
          <a:xfrm>
            <a:off x="838200" y="1188720"/>
            <a:ext cx="10462751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Ny Sophantering införd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Snöröjning/sandning, köpt tjänst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Gräsklippning vid behov samt ogräsborttagning 2 gånger per säsong, köpt tjänst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Fritt fram för alla att se till att kvarteret ser välskött ut och i stället för att köpa tjänst kan vi göra en hel del själva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Visa hänsyn till grannarna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Vid förbättringsmålning ute- eller invändigt finns färgkoder hos Samuelssons måleri.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Platsen för trädgårdsavfall är guld värd men den måste skötas. Lägg ert avfall så långt in på området som möjligt så att det inte syns från vägen.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Intresse för vattentunnor för regnvatten vid stuprören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Intresse för utbyggnad av balkonger på övervåningarna och inglasade rum, under balkongerna, för </a:t>
            </a:r>
            <a:r>
              <a:rPr lang="sv-SE" sz="2400" dirty="0" err="1"/>
              <a:t>lgh</a:t>
            </a:r>
            <a:r>
              <a:rPr lang="sv-SE" sz="2400" dirty="0"/>
              <a:t> på nedre botten</a:t>
            </a:r>
          </a:p>
          <a:p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171656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3100</TotalTime>
  <Words>710</Words>
  <Application>Microsoft Office PowerPoint</Application>
  <PresentationFormat>Bredbild</PresentationFormat>
  <Paragraphs>261</Paragraphs>
  <Slides>9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Office-tema</vt:lpstr>
      <vt:lpstr>Brf Åbrinken 1 Årsmöte 2025 2026-05-20</vt:lpstr>
      <vt:lpstr>Ekonomin 2025 och Budget 2026</vt:lpstr>
      <vt:lpstr> Nyckeltal för bostadsrättsföreningar</vt:lpstr>
      <vt:lpstr>          Föreningens största kostnadsposter</vt:lpstr>
      <vt:lpstr>Brf Åbrinkens Lån</vt:lpstr>
      <vt:lpstr>Ekonomiska läget idag</vt:lpstr>
      <vt:lpstr>Läget idag</vt:lpstr>
      <vt:lpstr>Läget idag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Brf Åbrinkens  Årsmöte 2022</dc:title>
  <dc:creator>Kristina</dc:creator>
  <cp:lastModifiedBy>Kristina Nilsson</cp:lastModifiedBy>
  <cp:revision>78</cp:revision>
  <cp:lastPrinted>2026-05-13T13:26:52Z</cp:lastPrinted>
  <dcterms:created xsi:type="dcterms:W3CDTF">2023-04-13T09:58:17Z</dcterms:created>
  <dcterms:modified xsi:type="dcterms:W3CDTF">2026-05-26T12:41:15Z</dcterms:modified>
</cp:coreProperties>
</file>